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65" r:id="rId3"/>
    <p:sldId id="260" r:id="rId4"/>
    <p:sldId id="257" r:id="rId5"/>
    <p:sldId id="258" r:id="rId6"/>
    <p:sldId id="259" r:id="rId7"/>
    <p:sldId id="261" r:id="rId8"/>
    <p:sldId id="269" r:id="rId9"/>
    <p:sldId id="263" r:id="rId10"/>
    <p:sldId id="264" r:id="rId11"/>
    <p:sldId id="268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DC67-4842-4BF0-9B87-3CE2F44A2C43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887D634-D259-46CA-8C31-CA8C08CBE3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DC67-4842-4BF0-9B87-3CE2F44A2C43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887D634-D259-46CA-8C31-CA8C08CBE3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DC67-4842-4BF0-9B87-3CE2F44A2C43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887D634-D259-46CA-8C31-CA8C08CBE3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9D2DC67-4842-4BF0-9B87-3CE2F44A2C43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7D634-D259-46CA-8C31-CA8C08CBE3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DC67-4842-4BF0-9B87-3CE2F44A2C43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887D634-D259-46CA-8C31-CA8C08CBE3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DC67-4842-4BF0-9B87-3CE2F44A2C43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887D634-D259-46CA-8C31-CA8C08CBE3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DC67-4842-4BF0-9B87-3CE2F44A2C43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887D634-D259-46CA-8C31-CA8C08CBE3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887D634-D259-46CA-8C31-CA8C08CBE3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DC67-4842-4BF0-9B87-3CE2F44A2C43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887D634-D259-46CA-8C31-CA8C08CBE3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9D2DC67-4842-4BF0-9B87-3CE2F44A2C43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DC67-4842-4BF0-9B87-3CE2F44A2C43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7D634-D259-46CA-8C31-CA8C08CBE3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887D634-D259-46CA-8C31-CA8C08CBE3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DC67-4842-4BF0-9B87-3CE2F44A2C43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9D2DC67-4842-4BF0-9B87-3CE2F44A2C43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887D634-D259-46CA-8C31-CA8C08CBE3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bmarki.com/pochtovie-marki-sssr/1983/page:3" TargetMode="External"/><Relationship Id="rId2" Type="http://schemas.openxmlformats.org/officeDocument/2006/relationships/hyperlink" Target="http://ru.wikipedia.org/wiki/%CF%E0%EF%E8%F0%F3%F1_%C0%F5%EC%E5%F1%E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limero.ru/uploads/images/00/00/85/2011/03/17/c31415.jpg" TargetMode="External"/><Relationship Id="rId5" Type="http://schemas.openxmlformats.org/officeDocument/2006/relationships/hyperlink" Target="http://detsad-berezka.ucoz.ru/sova.jpg" TargetMode="External"/><Relationship Id="rId4" Type="http://schemas.openxmlformats.org/officeDocument/2006/relationships/hyperlink" Target="http://ru.wikipedia.org/wiki/%D0%9A%D0%B8%D1%82%D0%B0%D0%B1_%D0%B0%D0%BB%D1%8C-%D0%B4%D0%B6%D0%B5%D0%B1%D1%80_%D0%B2%D0%B0-%D0%BB%D1%8C-%D0%BC%D1%83%D0%BA%D0%B0%D0%B1%D0%B0%D0%BB%D0%B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642918"/>
            <a:ext cx="4900602" cy="71438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Тема урока: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3071810"/>
            <a:ext cx="7772400" cy="157163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Решение</a:t>
            </a:r>
            <a:r>
              <a:rPr lang="en-US" b="1" dirty="0" smtClean="0"/>
              <a:t> </a:t>
            </a:r>
            <a:r>
              <a:rPr lang="ru-RU" b="1" dirty="0" smtClean="0"/>
              <a:t>системы </a:t>
            </a:r>
            <a:r>
              <a:rPr lang="ru-RU" b="1" dirty="0" smtClean="0"/>
              <a:t>уравнений графическим методом</a:t>
            </a:r>
            <a:endParaRPr lang="ru-RU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83360" y="214290"/>
            <a:ext cx="3360640" cy="22415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7770710" cy="4572000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Что называется рациональным уравнением с двумя переменными ? </a:t>
            </a:r>
          </a:p>
          <a:p>
            <a:pPr lvl="0"/>
            <a:r>
              <a:rPr lang="ru-RU" dirty="0" smtClean="0"/>
              <a:t>Что значит решить уравнение?</a:t>
            </a:r>
          </a:p>
          <a:p>
            <a:pPr lvl="0"/>
            <a:r>
              <a:rPr lang="ru-RU" dirty="0" smtClean="0"/>
              <a:t>Какие  уравнения образуют систему?</a:t>
            </a:r>
          </a:p>
          <a:p>
            <a:pPr lvl="0"/>
            <a:r>
              <a:rPr lang="ru-RU" dirty="0" smtClean="0"/>
              <a:t>Какие существуют способы решения системы уравнений?</a:t>
            </a:r>
          </a:p>
          <a:p>
            <a:r>
              <a:rPr lang="ru-RU" dirty="0" smtClean="0"/>
              <a:t>Что такое график уравнения?</a:t>
            </a:r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786578" y="142852"/>
            <a:ext cx="2232818" cy="22328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Решить систему уравнений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2000240"/>
            <a:ext cx="4043362" cy="2900369"/>
          </a:xfrm>
        </p:spPr>
        <p:txBody>
          <a:bodyPr>
            <a:normAutofit fontScale="77500" lnSpcReduction="20000"/>
          </a:bodyPr>
          <a:lstStyle/>
          <a:p>
            <a:pPr lvl="0"/>
            <a:endParaRPr lang="ru-RU" cap="all" baseline="-25000" dirty="0"/>
          </a:p>
          <a:p>
            <a:pPr lvl="0">
              <a:buNone/>
            </a:pPr>
            <a:endParaRPr lang="ru-RU" cap="all" baseline="-25000" dirty="0"/>
          </a:p>
          <a:p>
            <a:pPr>
              <a:buNone/>
            </a:pPr>
            <a:r>
              <a:rPr lang="ru-RU" dirty="0" smtClean="0"/>
              <a:t>Графический метод: построить график первого уравнения, построить график второго уравнения, найти точки пересечения графиков; координаты каждой точки пересечения служат решением системы уравнений.</a:t>
            </a: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857752" y="1643051"/>
            <a:ext cx="3757610" cy="2857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all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2714620"/>
            <a:ext cx="1933575" cy="600075"/>
          </a:xfrm>
          <a:prstGeom prst="rect">
            <a:avLst/>
          </a:prstGeom>
          <a:noFill/>
        </p:spPr>
      </p:pic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4143380"/>
            <a:ext cx="2181225" cy="1495425"/>
          </a:xfrm>
          <a:prstGeom prst="rect">
            <a:avLst/>
          </a:prstGeom>
          <a:noFill/>
        </p:spPr>
      </p:pic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10572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Историческая справка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714488"/>
            <a:ext cx="5614998" cy="2357454"/>
          </a:xfrm>
        </p:spPr>
        <p:txBody>
          <a:bodyPr>
            <a:normAutofit fontScale="55000" lnSpcReduction="20000"/>
          </a:bodyPr>
          <a:lstStyle/>
          <a:p>
            <a:r>
              <a:rPr lang="ru-RU" b="1" i="1" dirty="0" smtClean="0"/>
              <a:t>АХМЕС (</a:t>
            </a:r>
            <a:r>
              <a:rPr lang="ru-RU" b="1" i="1" dirty="0" err="1" smtClean="0"/>
              <a:t>ок</a:t>
            </a:r>
            <a:r>
              <a:rPr lang="ru-RU" b="1" i="1" dirty="0" smtClean="0"/>
              <a:t>. 2000 до н. э.), египетский жрец и писец, составитель первого дошедшего до нас руководства по арифметике и геометрии (папируса </a:t>
            </a:r>
            <a:r>
              <a:rPr lang="ru-RU" b="1" i="1" dirty="0" err="1" smtClean="0"/>
              <a:t>Ринда</a:t>
            </a:r>
            <a:r>
              <a:rPr lang="ru-RU" b="1" i="1" dirty="0" smtClean="0"/>
              <a:t>).</a:t>
            </a:r>
            <a:endParaRPr lang="ru-RU" dirty="0" smtClean="0"/>
          </a:p>
          <a:p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b="1" dirty="0" smtClean="0"/>
              <a:t>     Математический папирус </a:t>
            </a:r>
            <a:r>
              <a:rPr lang="ru-RU" b="1" dirty="0" err="1" smtClean="0"/>
              <a:t>Ахмеса</a:t>
            </a:r>
            <a:r>
              <a:rPr lang="ru-RU" dirty="0" smtClean="0"/>
              <a:t> (также известен как </a:t>
            </a:r>
            <a:r>
              <a:rPr lang="ru-RU" b="1" dirty="0" smtClean="0"/>
              <a:t>папирус </a:t>
            </a:r>
            <a:r>
              <a:rPr lang="ru-RU" b="1" dirty="0" err="1" smtClean="0"/>
              <a:t>Ринда</a:t>
            </a:r>
            <a:r>
              <a:rPr lang="ru-RU" dirty="0" smtClean="0"/>
              <a:t> или </a:t>
            </a:r>
            <a:r>
              <a:rPr lang="ru-RU" b="1" dirty="0" smtClean="0"/>
              <a:t>папирус </a:t>
            </a:r>
            <a:r>
              <a:rPr lang="ru-RU" b="1" dirty="0" err="1" smtClean="0"/>
              <a:t>Райнда</a:t>
            </a:r>
            <a:r>
              <a:rPr lang="ru-RU" dirty="0" smtClean="0"/>
              <a:t>) — древнеегипетское учебное руководство по арифметике и геометрии периода Среднего царства, переписанное </a:t>
            </a:r>
            <a:r>
              <a:rPr lang="ru-RU" dirty="0" err="1" smtClean="0"/>
              <a:t>ок</a:t>
            </a:r>
            <a:r>
              <a:rPr lang="ru-RU" dirty="0" smtClean="0"/>
              <a:t>. 1650 до н. э. писцом по имени </a:t>
            </a:r>
            <a:r>
              <a:rPr lang="ru-RU" dirty="0" err="1" smtClean="0"/>
              <a:t>Ахмес</a:t>
            </a:r>
            <a:r>
              <a:rPr lang="ru-RU" dirty="0" smtClean="0"/>
              <a:t> на свиток папируса длиной 5,25 м. и шириной 33 см.   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72198" y="1357298"/>
            <a:ext cx="2683584" cy="23574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1785918" y="3786190"/>
            <a:ext cx="6400816" cy="2668575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     Папирус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Ахмеса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был обнаружен в 1858 и часто называется папирусом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Райнда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по имени его первого владельца. В 1870 папирус был расшифрован, переведён и издан. Ныне большая часть рукописи находится в Британском музее в Лондоне, а вторая часть — в Нью-Йорке.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  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 Папирус </a:t>
            </a:r>
            <a:r>
              <a:rPr kumimoji="0" lang="ru-RU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Ахмеса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включает условия и решения 84 задач и является наиболее полным египетским задачником, дошедшим до наших дней.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sz="2800" dirty="0" err="1" smtClean="0"/>
              <a:t>Китаб</a:t>
            </a:r>
            <a:r>
              <a:rPr lang="ru-RU" sz="2800" dirty="0" smtClean="0"/>
              <a:t> </a:t>
            </a:r>
            <a:r>
              <a:rPr lang="ru-RU" sz="2800" dirty="0" err="1" smtClean="0"/>
              <a:t>аль-джаббер</a:t>
            </a:r>
            <a:r>
              <a:rPr lang="ru-RU" sz="2800" dirty="0" smtClean="0"/>
              <a:t> </a:t>
            </a:r>
            <a:r>
              <a:rPr lang="ru-RU" sz="2800" dirty="0" err="1" smtClean="0"/>
              <a:t>валь-мукабала</a:t>
            </a:r>
            <a:r>
              <a:rPr lang="ru-RU" sz="2800" dirty="0" smtClean="0"/>
              <a:t> </a:t>
            </a:r>
            <a:br>
              <a:rPr lang="ru-RU" sz="2800" dirty="0" smtClean="0"/>
            </a:br>
            <a:r>
              <a:rPr lang="ru-RU" sz="2800" dirty="0" smtClean="0"/>
              <a:t>(Книга о восстановлении и противопоставлении)</a:t>
            </a:r>
            <a:endParaRPr lang="ru-RU" sz="280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928802"/>
            <a:ext cx="3000396" cy="44123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TextBox 6"/>
          <p:cNvSpPr txBox="1"/>
          <p:nvPr/>
        </p:nvSpPr>
        <p:spPr>
          <a:xfrm>
            <a:off x="5572132" y="4857760"/>
            <a:ext cx="3071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Мухаммед </a:t>
            </a:r>
            <a:r>
              <a:rPr lang="ru-RU" dirty="0" err="1"/>
              <a:t>бен</a:t>
            </a:r>
            <a:r>
              <a:rPr lang="ru-RU" dirty="0"/>
              <a:t> </a:t>
            </a:r>
            <a:r>
              <a:rPr lang="ru-RU" dirty="0" err="1" smtClean="0"/>
              <a:t>Муса</a:t>
            </a:r>
            <a:r>
              <a:rPr lang="ru-RU" dirty="0" smtClean="0"/>
              <a:t> </a:t>
            </a:r>
            <a:r>
              <a:rPr lang="ru-RU" dirty="0" err="1"/>
              <a:t>аль-Хорезми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2000240"/>
            <a:ext cx="1928826" cy="265349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Решите уравнение: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643050"/>
            <a:ext cx="3071834" cy="71437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Выполните устно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071670" y="2786058"/>
            <a:ext cx="4357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143108" y="3286124"/>
            <a:ext cx="4786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endParaRPr lang="ru-RU" sz="2400" dirty="0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733425"/>
            <a:ext cx="97815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1200150"/>
            <a:ext cx="93487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86000" y="2136339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228600" algn="just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latin typeface="Arial" pitchFamily="34" charset="0"/>
                <a:ea typeface="Times New Roman" pitchFamily="18" charset="0"/>
              </a:rPr>
              <a:t>1</a:t>
            </a:r>
            <a:r>
              <a:rPr lang="ru-RU" dirty="0" smtClean="0">
                <a:latin typeface="Arial" pitchFamily="34" charset="0"/>
                <a:ea typeface="Times New Roman" pitchFamily="18" charset="0"/>
              </a:rPr>
              <a:t>. Найдите </a:t>
            </a:r>
            <a:r>
              <a:rPr lang="ru-RU" dirty="0" smtClean="0">
                <a:latin typeface="Arial" pitchFamily="34" charset="0"/>
                <a:ea typeface="Times New Roman" pitchFamily="18" charset="0"/>
              </a:rPr>
              <a:t>координаты центра и радиус окружности </a:t>
            </a:r>
            <a:endParaRPr lang="ru-RU" sz="1600" dirty="0" smtClean="0">
              <a:latin typeface="Arial" pitchFamily="34" charset="0"/>
            </a:endParaRPr>
          </a:p>
          <a:p>
            <a:pPr lvl="0" indent="228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</a:rPr>
              <a:t>а) (</a:t>
            </a:r>
            <a:r>
              <a:rPr lang="ru-RU" i="1" dirty="0" err="1" smtClean="0">
                <a:latin typeface="Arial" pitchFamily="34" charset="0"/>
                <a:ea typeface="Times New Roman" pitchFamily="18" charset="0"/>
              </a:rPr>
              <a:t>х</a:t>
            </a:r>
            <a:r>
              <a:rPr lang="ru-RU" dirty="0" smtClean="0">
                <a:latin typeface="Arial" pitchFamily="34" charset="0"/>
                <a:ea typeface="Times New Roman" pitchFamily="18" charset="0"/>
              </a:rPr>
              <a:t> – 7)2 + (</a:t>
            </a:r>
            <a:r>
              <a:rPr lang="ru-RU" i="1" dirty="0" smtClean="0">
                <a:latin typeface="Arial" pitchFamily="34" charset="0"/>
                <a:ea typeface="Times New Roman" pitchFamily="18" charset="0"/>
              </a:rPr>
              <a:t>у</a:t>
            </a:r>
            <a:r>
              <a:rPr lang="ru-RU" dirty="0" smtClean="0">
                <a:latin typeface="Arial" pitchFamily="34" charset="0"/>
                <a:ea typeface="Times New Roman" pitchFamily="18" charset="0"/>
              </a:rPr>
              <a:t> + 4)2 = 16;           </a:t>
            </a:r>
            <a:endParaRPr lang="en-US" dirty="0" smtClean="0">
              <a:latin typeface="Arial" pitchFamily="34" charset="0"/>
              <a:ea typeface="Times New Roman" pitchFamily="18" charset="0"/>
            </a:endParaRPr>
          </a:p>
          <a:p>
            <a:pPr lvl="0" indent="228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</a:rPr>
              <a:t> </a:t>
            </a:r>
            <a:r>
              <a:rPr lang="ru-RU" dirty="0" smtClean="0">
                <a:latin typeface="Arial" pitchFamily="34" charset="0"/>
                <a:ea typeface="Times New Roman" pitchFamily="18" charset="0"/>
              </a:rPr>
              <a:t>в) (</a:t>
            </a:r>
            <a:r>
              <a:rPr lang="ru-RU" i="1" dirty="0" err="1" smtClean="0">
                <a:latin typeface="Arial" pitchFamily="34" charset="0"/>
                <a:ea typeface="Times New Roman" pitchFamily="18" charset="0"/>
              </a:rPr>
              <a:t>х</a:t>
            </a:r>
            <a:r>
              <a:rPr lang="ru-RU" dirty="0" smtClean="0">
                <a:latin typeface="Arial" pitchFamily="34" charset="0"/>
                <a:ea typeface="Times New Roman" pitchFamily="18" charset="0"/>
              </a:rPr>
              <a:t> + 5)2 +</a:t>
            </a:r>
            <a:r>
              <a:rPr lang="ru-RU" i="1" dirty="0" smtClean="0">
                <a:latin typeface="Arial" pitchFamily="34" charset="0"/>
                <a:ea typeface="Times New Roman" pitchFamily="18" charset="0"/>
              </a:rPr>
              <a:t> у</a:t>
            </a:r>
            <a:r>
              <a:rPr lang="ru-RU" dirty="0" smtClean="0">
                <a:latin typeface="Arial" pitchFamily="34" charset="0"/>
                <a:ea typeface="Times New Roman" pitchFamily="18" charset="0"/>
              </a:rPr>
              <a:t>2 = 7;</a:t>
            </a:r>
            <a:endParaRPr lang="ru-RU" sz="1600" dirty="0" smtClean="0">
              <a:latin typeface="Arial" pitchFamily="34" charset="0"/>
            </a:endParaRPr>
          </a:p>
          <a:p>
            <a:pPr lvl="0" indent="228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</a:rPr>
              <a:t>б) </a:t>
            </a:r>
            <a:r>
              <a:rPr lang="ru-RU" i="1" dirty="0" smtClean="0">
                <a:latin typeface="Arial" pitchFamily="34" charset="0"/>
                <a:ea typeface="Times New Roman" pitchFamily="18" charset="0"/>
              </a:rPr>
              <a:t>х</a:t>
            </a:r>
            <a:r>
              <a:rPr lang="ru-RU" dirty="0" smtClean="0">
                <a:latin typeface="Arial" pitchFamily="34" charset="0"/>
                <a:ea typeface="Times New Roman" pitchFamily="18" charset="0"/>
              </a:rPr>
              <a:t>2 + (</a:t>
            </a:r>
            <a:r>
              <a:rPr lang="ru-RU" i="1" dirty="0" smtClean="0">
                <a:latin typeface="Arial" pitchFamily="34" charset="0"/>
                <a:ea typeface="Times New Roman" pitchFamily="18" charset="0"/>
              </a:rPr>
              <a:t>у</a:t>
            </a:r>
            <a:r>
              <a:rPr lang="ru-RU" dirty="0" smtClean="0">
                <a:latin typeface="Arial" pitchFamily="34" charset="0"/>
                <a:ea typeface="Times New Roman" pitchFamily="18" charset="0"/>
              </a:rPr>
              <a:t> – 9)2 = 100;                 </a:t>
            </a:r>
            <a:endParaRPr lang="en-US" dirty="0" smtClean="0">
              <a:latin typeface="Arial" pitchFamily="34" charset="0"/>
              <a:ea typeface="Times New Roman" pitchFamily="18" charset="0"/>
            </a:endParaRPr>
          </a:p>
          <a:p>
            <a:pPr lvl="0" indent="228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</a:rPr>
              <a:t> </a:t>
            </a:r>
            <a:r>
              <a:rPr lang="ru-RU" dirty="0" smtClean="0">
                <a:latin typeface="Arial" pitchFamily="34" charset="0"/>
                <a:ea typeface="Times New Roman" pitchFamily="18" charset="0"/>
              </a:rPr>
              <a:t>г) </a:t>
            </a:r>
            <a:r>
              <a:rPr lang="ru-RU" i="1" dirty="0" smtClean="0">
                <a:latin typeface="Arial" pitchFamily="34" charset="0"/>
                <a:ea typeface="Times New Roman" pitchFamily="18" charset="0"/>
              </a:rPr>
              <a:t>х</a:t>
            </a:r>
            <a:r>
              <a:rPr lang="ru-RU" dirty="0" smtClean="0">
                <a:latin typeface="Arial" pitchFamily="34" charset="0"/>
                <a:ea typeface="Times New Roman" pitchFamily="18" charset="0"/>
              </a:rPr>
              <a:t>2 + </a:t>
            </a:r>
            <a:r>
              <a:rPr lang="ru-RU" i="1" dirty="0" smtClean="0">
                <a:latin typeface="Arial" pitchFamily="34" charset="0"/>
                <a:ea typeface="Times New Roman" pitchFamily="18" charset="0"/>
              </a:rPr>
              <a:t>у</a:t>
            </a:r>
            <a:r>
              <a:rPr lang="ru-RU" dirty="0" smtClean="0">
                <a:latin typeface="Arial" pitchFamily="34" charset="0"/>
                <a:ea typeface="Times New Roman" pitchFamily="18" charset="0"/>
              </a:rPr>
              <a:t>2 = 13.</a:t>
            </a:r>
            <a:endParaRPr lang="ru-RU" sz="1600" dirty="0" smtClean="0">
              <a:latin typeface="Arial" pitchFamily="34" charset="0"/>
            </a:endParaRPr>
          </a:p>
          <a:p>
            <a:pPr lvl="0" indent="2286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 smtClean="0">
              <a:latin typeface="Arial" pitchFamily="34" charset="0"/>
              <a:ea typeface="Times New Roman" pitchFamily="18" charset="0"/>
            </a:endParaRPr>
          </a:p>
          <a:p>
            <a:pPr lvl="0" indent="2286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 smtClean="0">
              <a:latin typeface="Arial" pitchFamily="34" charset="0"/>
              <a:ea typeface="Times New Roman" pitchFamily="18" charset="0"/>
            </a:endParaRPr>
          </a:p>
          <a:p>
            <a:pPr lvl="0" indent="228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</a:rPr>
              <a:t>2. </a:t>
            </a:r>
            <a:r>
              <a:rPr lang="ru-RU" dirty="0" smtClean="0">
                <a:latin typeface="Arial" pitchFamily="34" charset="0"/>
                <a:ea typeface="Times New Roman" pitchFamily="18" charset="0"/>
              </a:rPr>
              <a:t>Назовите уравнение окружности с центром в точке </a:t>
            </a:r>
            <a:r>
              <a:rPr lang="ru-RU" i="1" dirty="0" smtClean="0">
                <a:latin typeface="Arial" pitchFamily="34" charset="0"/>
                <a:ea typeface="Times New Roman" pitchFamily="18" charset="0"/>
              </a:rPr>
              <a:t>О</a:t>
            </a:r>
            <a:r>
              <a:rPr lang="ru-RU" dirty="0" smtClean="0">
                <a:latin typeface="Arial" pitchFamily="34" charset="0"/>
                <a:ea typeface="Times New Roman" pitchFamily="18" charset="0"/>
              </a:rPr>
              <a:t> (0; 0) и радиусом:</a:t>
            </a:r>
            <a:endParaRPr lang="ru-RU" sz="1600" dirty="0" smtClean="0">
              <a:latin typeface="Arial" pitchFamily="34" charset="0"/>
            </a:endParaRPr>
          </a:p>
          <a:p>
            <a:pPr lvl="0" indent="228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</a:rPr>
              <a:t>а) 8;            б) </a:t>
            </a:r>
            <a:endParaRPr lang="ru-RU" sz="2800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Решите уравнение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6248" y="1571612"/>
            <a:ext cx="3257544" cy="45259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1057275"/>
            <a:ext cx="45878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2114550"/>
            <a:ext cx="59293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Решить</a:t>
            </a:r>
            <a:r>
              <a:rPr kumimoji="0" lang="ru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систему уравнений графическим способом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3000372"/>
            <a:ext cx="2162175" cy="600075"/>
          </a:xfrm>
          <a:prstGeom prst="rect">
            <a:avLst/>
          </a:prstGeom>
          <a:noFill/>
        </p:spPr>
      </p:pic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0"/>
            <a:ext cx="4587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0" y="1071546"/>
            <a:ext cx="415498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4572008"/>
            <a:ext cx="2362200" cy="600075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/>
        </p:nvSpPr>
        <p:spPr>
          <a:xfrm>
            <a:off x="3119519" y="3244334"/>
            <a:ext cx="41549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228600" algn="just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Arial" pitchFamily="34" charset="0"/>
              <a:ea typeface="Times New Roman" pitchFamily="18" charset="0"/>
            </a:endParaRPr>
          </a:p>
          <a:p>
            <a:pPr lvl="0" indent="228600" algn="just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" pitchFamily="34" charset="0"/>
            </a:endParaRPr>
          </a:p>
          <a:p>
            <a:pPr lvl="0" indent="228600" algn="just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" pitchFamily="34" charset="0"/>
            </a:endParaRPr>
          </a:p>
          <a:p>
            <a:pPr lvl="0" indent="228600" algn="just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Практическая работа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488" y="1571612"/>
            <a:ext cx="407193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Итоги урока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285720" y="1785926"/>
            <a:ext cx="7072362" cy="4045092"/>
          </a:xfrm>
        </p:spPr>
        <p:txBody>
          <a:bodyPr/>
          <a:lstStyle/>
          <a:p>
            <a:pPr lvl="0"/>
            <a:r>
              <a:rPr lang="ru-RU" dirty="0" smtClean="0"/>
              <a:t>Какие уравнения лучше решать аналитически?</a:t>
            </a:r>
          </a:p>
          <a:p>
            <a:pPr lvl="0"/>
            <a:r>
              <a:rPr lang="ru-RU" dirty="0" smtClean="0"/>
              <a:t>Какие уравнения лучше решать графически?</a:t>
            </a:r>
          </a:p>
          <a:p>
            <a:pPr lvl="0"/>
            <a:r>
              <a:rPr lang="ru-RU" dirty="0" smtClean="0"/>
              <a:t>Назовите программы, помогающие решению уравнений графически.</a:t>
            </a:r>
          </a:p>
          <a:p>
            <a:pPr lvl="0"/>
            <a:endParaRPr lang="ru-RU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958010" y="142852"/>
            <a:ext cx="2014552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42910" y="1527048"/>
            <a:ext cx="8162762" cy="4572000"/>
          </a:xfrm>
        </p:spPr>
        <p:txBody>
          <a:bodyPr>
            <a:normAutofit/>
          </a:bodyPr>
          <a:lstStyle/>
          <a:p>
            <a:r>
              <a:rPr lang="ru-RU" dirty="0" smtClean="0"/>
              <a:t>На выбор решить </a:t>
            </a:r>
            <a:r>
              <a:rPr lang="ru-RU" dirty="0" smtClean="0"/>
              <a:t>2 системы уравнений </a:t>
            </a:r>
            <a:r>
              <a:rPr lang="ru-RU" dirty="0" smtClean="0"/>
              <a:t>двумя способами (если возможно</a:t>
            </a:r>
            <a:r>
              <a:rPr lang="ru-RU" dirty="0" smtClean="0"/>
              <a:t>)   №6.11; 6.12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                                  </a:t>
            </a:r>
          </a:p>
          <a:p>
            <a:pPr>
              <a:buNone/>
            </a:pPr>
            <a:r>
              <a:rPr lang="ru-RU" dirty="0" smtClean="0"/>
              <a:t>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endParaRPr lang="ru-RU" dirty="0" smtClean="0"/>
          </a:p>
          <a:p>
            <a:r>
              <a:rPr lang="ru-RU" dirty="0" smtClean="0"/>
              <a:t>Ознакомиться со структурой сайта http://mathege.ru/or/ege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7429520" cy="1116142"/>
          </a:xfrm>
        </p:spPr>
        <p:txBody>
          <a:bodyPr>
            <a:noAutofit/>
          </a:bodyPr>
          <a:lstStyle/>
          <a:p>
            <a:r>
              <a:rPr lang="ru-RU" sz="66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урок</a:t>
            </a:r>
            <a:endParaRPr lang="ru-RU" sz="6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357554" y="1714488"/>
            <a:ext cx="5503076" cy="4572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2786058"/>
            <a:ext cx="3171825" cy="3486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534400" cy="104470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Ссылки на использованные источники изображений.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u="sng" dirty="0" smtClean="0">
                <a:hlinkClick r:id="rId2"/>
              </a:rPr>
              <a:t>http://ru.wikipedia.org/wiki/%CF%E0%EF%E8%F0%F3%F1_%C0%F5%EC%E5%F1%E0</a:t>
            </a:r>
            <a:endParaRPr lang="ru-RU" dirty="0" smtClean="0"/>
          </a:p>
          <a:p>
            <a:r>
              <a:rPr lang="ru-RU" u="sng" dirty="0" smtClean="0">
                <a:hlinkClick r:id="rId3"/>
              </a:rPr>
              <a:t>http://www.webmarki.com/pochtovie-marki-sssr/1983/page:3</a:t>
            </a:r>
            <a:endParaRPr lang="ru-RU" dirty="0" smtClean="0"/>
          </a:p>
          <a:p>
            <a:r>
              <a:rPr lang="ru-RU" u="sng" dirty="0" smtClean="0">
                <a:hlinkClick r:id="rId4"/>
              </a:rPr>
              <a:t>http://ru.wikipedia.org/wiki/%D0%9A%D0%B8%D1%82%D0%B0%D0%B1_%D0%B0%D0%BB%D1%8C-%D0%B4%D0%B6%D0%B5%D0%B1%D1%80_%D0%B2%D0%B0-%D0%BB%D1%8C-%D0%BC%D1%83%D0%BA%D0%B0%D0%B1%D0%B0%D0%BB%D0%B0</a:t>
            </a:r>
            <a:endParaRPr lang="ru-RU" dirty="0" smtClean="0"/>
          </a:p>
          <a:p>
            <a:r>
              <a:rPr lang="ru-RU" u="sng" dirty="0" smtClean="0">
                <a:hlinkClick r:id="rId5"/>
              </a:rPr>
              <a:t>http://detsad-berezka.ucoz.ru/sova.jpg</a:t>
            </a:r>
            <a:endParaRPr lang="ru-RU" dirty="0" smtClean="0"/>
          </a:p>
          <a:p>
            <a:r>
              <a:rPr lang="ru-RU" u="sng" dirty="0" smtClean="0">
                <a:hlinkClick r:id="rId6"/>
              </a:rPr>
              <a:t>http://alimero.ru/uploads/images/00/00/85/2011/03/17/c31415.jpg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263</TotalTime>
  <Words>287</Words>
  <Application>Microsoft Office PowerPoint</Application>
  <PresentationFormat>Экран (4:3)</PresentationFormat>
  <Paragraphs>60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Официальная</vt:lpstr>
      <vt:lpstr>Решение системы уравнений графическим методом</vt:lpstr>
      <vt:lpstr>Вопросы:</vt:lpstr>
      <vt:lpstr>Решить систему уравнений</vt:lpstr>
      <vt:lpstr>Историческая справка</vt:lpstr>
      <vt:lpstr>Китаб аль-джаббер валь-мукабала  (Книга о восстановлении и противопоставлении)</vt:lpstr>
      <vt:lpstr>Решите уравнение: </vt:lpstr>
      <vt:lpstr>Решите уравнение:</vt:lpstr>
      <vt:lpstr>Практическая работа</vt:lpstr>
      <vt:lpstr>Итоги урока</vt:lpstr>
      <vt:lpstr>Домашнее задание</vt:lpstr>
      <vt:lpstr>Спасибо за урок</vt:lpstr>
      <vt:lpstr>Ссылки на использованные источники изображений.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Admin</cp:lastModifiedBy>
  <cp:revision>51</cp:revision>
  <dcterms:created xsi:type="dcterms:W3CDTF">2011-08-21T17:52:22Z</dcterms:created>
  <dcterms:modified xsi:type="dcterms:W3CDTF">2016-09-29T17:19:18Z</dcterms:modified>
</cp:coreProperties>
</file>